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7" r:id="rId11"/>
    <p:sldId id="269" r:id="rId12"/>
    <p:sldId id="270" r:id="rId13"/>
    <p:sldId id="271" r:id="rId14"/>
    <p:sldId id="272" r:id="rId15"/>
    <p:sldId id="277" r:id="rId16"/>
    <p:sldId id="278" r:id="rId17"/>
  </p:sldIdLst>
  <p:sldSz cx="9144000" cy="5143500" type="screen16x9"/>
  <p:notesSz cx="6858000" cy="9144000"/>
  <p:embeddedFontLst>
    <p:embeddedFont>
      <p:font typeface="Poppins" panose="020B0604020202020204" charset="0"/>
      <p:regular r:id="rId19"/>
      <p:bold r:id="rId20"/>
      <p:italic r:id="rId21"/>
      <p:boldItalic r:id="rId22"/>
    </p:embeddedFont>
    <p:embeddedFont>
      <p:font typeface="Poppins Medium" panose="020B060402020202020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pos="36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696" y="84"/>
      </p:cViewPr>
      <p:guideLst>
        <p:guide orient="horz" pos="1620"/>
        <p:guide pos="2880"/>
        <p:guide pos="3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6afa619f09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6afa619f09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Imagine seeing the world like this. Or actually, not seeing it.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6afb5f8f01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6afb5f8f0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currently have a mac app that finds relevant audio files for the images. Categories identified in this image are vehicle, sky, street ect. These are files are pulled from free sound.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6afa619f09_1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6afa619f09_1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would like to develop this further with object localisation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6afa619f09_1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6afa619f09_1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could then pair sounds with location metadata</a:t>
            </a:r>
            <a:endParaRPr/>
          </a:p>
          <a:p>
            <a:pPr marL="0" lvl="0" indent="0" algn="l" rtl="0">
              <a:spcBef>
                <a:spcPts val="0"/>
              </a:spcBef>
              <a:spcAft>
                <a:spcPts val="0"/>
              </a:spcAft>
              <a:buNone/>
            </a:pPr>
            <a:endParaRPr/>
          </a:p>
          <a:p>
            <a:pPr marL="0" lvl="0" indent="0" algn="l" rtl="0">
              <a:spcBef>
                <a:spcPts val="0"/>
              </a:spcBef>
              <a:spcAft>
                <a:spcPts val="0"/>
              </a:spcAft>
              <a:buNone/>
            </a:pPr>
            <a:r>
              <a:rPr lang="en"/>
              <a:t>1:41’</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6afb5f8f01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6afb5f8f0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2:45</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6afb5f8f01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6afb5f8f0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3:05</a:t>
            </a:r>
            <a:endParaRPr/>
          </a:p>
          <a:p>
            <a:pPr marL="0" lvl="0" indent="0" algn="l" rtl="0">
              <a:spcBef>
                <a:spcPts val="0"/>
              </a:spcBef>
              <a:spcAft>
                <a:spcPts val="0"/>
              </a:spcAft>
              <a:buNone/>
            </a:pPr>
            <a:r>
              <a:rPr lang="en"/>
              <a:t>3:15</a:t>
            </a: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6afa619f09_1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6afa619f09_1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6afa619f09_1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6afa619f09_1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6afa619f09_1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6afa619f09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Globally, there are more than 200 million people with moderate to severe vision impairment.</a:t>
            </a:r>
            <a:endParaRPr/>
          </a:p>
          <a:p>
            <a:pPr marL="0" lvl="0" indent="0" algn="l" rtl="0">
              <a:lnSpc>
                <a:spcPct val="115000"/>
              </a:lnSpc>
              <a:spcBef>
                <a:spcPts val="0"/>
              </a:spcBef>
              <a:spcAft>
                <a:spcPts val="0"/>
              </a:spcAft>
              <a:buNone/>
            </a:pPr>
            <a:r>
              <a:rPr lang="en"/>
              <a:t>That figure is expected to rise to more than 550 million by 2050.</a:t>
            </a:r>
            <a:endParaRPr/>
          </a:p>
          <a:p>
            <a:pPr marL="0" lvl="0" indent="0" algn="l" rtl="0">
              <a:lnSpc>
                <a:spcPct val="115000"/>
              </a:lnSpc>
              <a:spcBef>
                <a:spcPts val="0"/>
              </a:spcBef>
              <a:spcAft>
                <a:spcPts val="0"/>
              </a:spcAft>
              <a:buNone/>
            </a:pPr>
            <a:r>
              <a:rPr lang="en"/>
              <a:t>The number of blind people across the world is set to triple within the next four decades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6afb5f8f01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6afb5f8f0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latin typeface="Poppins"/>
                <a:ea typeface="Poppins"/>
                <a:cs typeface="Poppins"/>
                <a:sym typeface="Poppins"/>
              </a:rPr>
              <a:t>Acoustic feature is one of the physical properties of the material world.</a:t>
            </a:r>
            <a:endParaRPr sz="1800"/>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6afa619f09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6afa619f0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Mental mapping of spaces, and of the possible paths for navigating these spaces, is essential for the development of efficient orientation and mobility skills. Most of the information required for this mental mapping is gathered through the visual channel. Blind people lack this crucial information and in consequence face great difficulties (a) in generating efficient mental maps of spaces, and therefore (b) in navigating efficiently within these spaces.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6af843589f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6af843589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chemeClr val="dk1"/>
                </a:solidFill>
                <a:latin typeface="Poppins"/>
                <a:ea typeface="Poppins"/>
                <a:cs typeface="Poppins"/>
                <a:sym typeface="Poppins"/>
              </a:rPr>
              <a:t>To help the visually impaired to perceive the world by leveraging the power of soundscape design.</a:t>
            </a:r>
            <a:endParaRPr sz="1200">
              <a:solidFill>
                <a:srgbClr val="434343"/>
              </a:solidFill>
            </a:endParaRPr>
          </a:p>
          <a:p>
            <a:pPr marL="0" lvl="0" indent="0" algn="l" rtl="0">
              <a:lnSpc>
                <a:spcPct val="115000"/>
              </a:lnSpc>
              <a:spcBef>
                <a:spcPts val="0"/>
              </a:spcBef>
              <a:spcAft>
                <a:spcPts val="0"/>
              </a:spcAft>
              <a:buNone/>
            </a:pPr>
            <a:endParaRPr sz="1200">
              <a:solidFill>
                <a:srgbClr val="434343"/>
              </a:solidFill>
            </a:endParaRPr>
          </a:p>
          <a:p>
            <a:pPr marL="0" lvl="0" indent="0" algn="l" rtl="0">
              <a:lnSpc>
                <a:spcPct val="115000"/>
              </a:lnSpc>
              <a:spcBef>
                <a:spcPts val="0"/>
              </a:spcBef>
              <a:spcAft>
                <a:spcPts val="0"/>
              </a:spcAft>
              <a:buNone/>
            </a:pPr>
            <a:r>
              <a:rPr lang="en" sz="1200">
                <a:solidFill>
                  <a:srgbClr val="434343"/>
                </a:solidFill>
              </a:rPr>
              <a:t>To engage the people with the surroundings in everyday life by allowing them to interact with all material they can see.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6afa619f09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6afa619f09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6afa619f09_1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6afa619f09_1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are a creative team with multiple talents. </a:t>
            </a:r>
            <a:endParaRPr/>
          </a:p>
          <a:p>
            <a:pPr marL="0" lvl="0" indent="0" algn="l" rtl="0">
              <a:spcBef>
                <a:spcPts val="0"/>
              </a:spcBef>
              <a:spcAft>
                <a:spcPts val="0"/>
              </a:spcAft>
              <a:buNone/>
            </a:pPr>
            <a:r>
              <a:rPr lang="en"/>
              <a:t>Together, with the help of L-isa, Audio Commons, and many many mentors supporting us here in the past 24 hrs</a:t>
            </a:r>
            <a:endParaRPr/>
          </a:p>
          <a:p>
            <a:pPr marL="0" lvl="0" indent="0" algn="l" rtl="0">
              <a:spcBef>
                <a:spcPts val="0"/>
              </a:spcBef>
              <a:spcAft>
                <a:spcPts val="0"/>
              </a:spcAft>
              <a:buNone/>
            </a:pPr>
            <a:r>
              <a:rPr lang="en"/>
              <a:t>we </a:t>
            </a:r>
            <a:r>
              <a:rPr lang="en" sz="1200">
                <a:solidFill>
                  <a:schemeClr val="dk1"/>
                </a:solidFill>
                <a:latin typeface="Poppins"/>
                <a:ea typeface="Poppins"/>
                <a:cs typeface="Poppins"/>
                <a:sym typeface="Poppins"/>
              </a:rPr>
              <a:t>Turned</a:t>
            </a:r>
            <a:r>
              <a:rPr lang="en" sz="1200" b="1">
                <a:solidFill>
                  <a:schemeClr val="dk1"/>
                </a:solidFill>
                <a:latin typeface="Poppins"/>
                <a:ea typeface="Poppins"/>
                <a:cs typeface="Poppins"/>
                <a:sym typeface="Poppins"/>
              </a:rPr>
              <a:t> the world we “see” </a:t>
            </a:r>
            <a:endParaRPr sz="1200" b="1">
              <a:solidFill>
                <a:schemeClr val="dk1"/>
              </a:solidFill>
              <a:latin typeface="Poppins"/>
              <a:ea typeface="Poppins"/>
              <a:cs typeface="Poppins"/>
              <a:sym typeface="Poppins"/>
            </a:endParaRPr>
          </a:p>
          <a:p>
            <a:pPr marL="0" lvl="0" indent="0" algn="l" rtl="0">
              <a:spcBef>
                <a:spcPts val="0"/>
              </a:spcBef>
              <a:spcAft>
                <a:spcPts val="0"/>
              </a:spcAft>
              <a:buNone/>
            </a:pPr>
            <a:endParaRPr sz="1200" b="1">
              <a:solidFill>
                <a:schemeClr val="dk1"/>
              </a:solidFill>
              <a:latin typeface="Poppins"/>
              <a:ea typeface="Poppins"/>
              <a:cs typeface="Poppins"/>
              <a:sym typeface="Poppins"/>
            </a:endParaRPr>
          </a:p>
          <a:p>
            <a:pPr marL="0" lvl="0" indent="0" algn="l" rtl="0">
              <a:spcBef>
                <a:spcPts val="0"/>
              </a:spcBef>
              <a:spcAft>
                <a:spcPts val="0"/>
              </a:spcAft>
              <a:buNone/>
            </a:pPr>
            <a:endParaRPr sz="1200" b="1">
              <a:solidFill>
                <a:schemeClr val="dk1"/>
              </a:solidFill>
              <a:latin typeface="Poppins"/>
              <a:ea typeface="Poppins"/>
              <a:cs typeface="Poppins"/>
              <a:sym typeface="Poppins"/>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6afa619f09_1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6afa619f09_1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Poppins"/>
                <a:ea typeface="Poppins"/>
                <a:cs typeface="Poppins"/>
                <a:sym typeface="Poppins"/>
              </a:rPr>
              <a:t>into a</a:t>
            </a:r>
            <a:r>
              <a:rPr lang="en" sz="1200" b="1">
                <a:solidFill>
                  <a:schemeClr val="dk1"/>
                </a:solidFill>
                <a:latin typeface="Poppins"/>
                <a:ea typeface="Poppins"/>
                <a:cs typeface="Poppins"/>
                <a:sym typeface="Poppins"/>
              </a:rPr>
              <a:t> sonified space.</a:t>
            </a:r>
            <a:endParaRPr sz="1200" b="1">
              <a:solidFill>
                <a:schemeClr val="dk1"/>
              </a:solidFill>
              <a:latin typeface="Poppins"/>
              <a:ea typeface="Poppins"/>
              <a:cs typeface="Poppins"/>
              <a:sym typeface="Poppins"/>
            </a:endParaRPr>
          </a:p>
          <a:p>
            <a:pPr marL="0" lvl="0" indent="0" algn="l" rtl="0">
              <a:spcBef>
                <a:spcPts val="0"/>
              </a:spcBef>
              <a:spcAft>
                <a:spcPts val="0"/>
              </a:spcAft>
              <a:buNone/>
            </a:pPr>
            <a:endParaRPr sz="1200">
              <a:solidFill>
                <a:schemeClr val="dk1"/>
              </a:solidFill>
              <a:latin typeface="Poppins"/>
              <a:ea typeface="Poppins"/>
              <a:cs typeface="Poppins"/>
              <a:sym typeface="Poppins"/>
            </a:endParaRPr>
          </a:p>
          <a:p>
            <a:pPr marL="0" lvl="0" indent="0" algn="l" rtl="0">
              <a:spcBef>
                <a:spcPts val="0"/>
              </a:spcBef>
              <a:spcAft>
                <a:spcPts val="0"/>
              </a:spcAft>
              <a:buNone/>
            </a:pPr>
            <a:r>
              <a:rPr lang="en" sz="1200">
                <a:solidFill>
                  <a:schemeClr val="dk1"/>
                </a:solidFill>
                <a:latin typeface="Poppins"/>
                <a:ea typeface="Poppins"/>
                <a:cs typeface="Poppins"/>
                <a:sym typeface="Poppins"/>
              </a:rPr>
              <a:t>Our interface ‘Hear the World’ |  is </a:t>
            </a:r>
            <a:r>
              <a:rPr lang="en" sz="1200" b="1">
                <a:solidFill>
                  <a:schemeClr val="dk1"/>
                </a:solidFill>
                <a:latin typeface="Poppins"/>
                <a:ea typeface="Poppins"/>
                <a:cs typeface="Poppins"/>
                <a:sym typeface="Poppins"/>
              </a:rPr>
              <a:t>realised by </a:t>
            </a:r>
            <a:r>
              <a:rPr lang="en" sz="1200">
                <a:solidFill>
                  <a:schemeClr val="dk1"/>
                </a:solidFill>
                <a:latin typeface="Poppins"/>
                <a:ea typeface="Poppins"/>
                <a:cs typeface="Poppins"/>
                <a:sym typeface="Poppins"/>
              </a:rPr>
              <a:t>Detecting scenes and objects from the images</a:t>
            </a:r>
            <a:endParaRPr sz="1200" b="1">
              <a:solidFill>
                <a:schemeClr val="dk1"/>
              </a:solidFill>
              <a:latin typeface="Poppins"/>
              <a:ea typeface="Poppins"/>
              <a:cs typeface="Poppins"/>
              <a:sym typeface="Poppins"/>
            </a:endParaRPr>
          </a:p>
          <a:p>
            <a:pPr marL="0" lvl="0" indent="0" algn="l" rtl="0">
              <a:spcBef>
                <a:spcPts val="0"/>
              </a:spcBef>
              <a:spcAft>
                <a:spcPts val="0"/>
              </a:spcAft>
              <a:buNone/>
            </a:pPr>
            <a:endParaRPr sz="1200" b="1">
              <a:solidFill>
                <a:schemeClr val="dk1"/>
              </a:solidFill>
              <a:latin typeface="Poppins"/>
              <a:ea typeface="Poppins"/>
              <a:cs typeface="Poppins"/>
              <a:sym typeface="Poppins"/>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6afb5f8fdf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6afb5f8fd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Poppins"/>
                <a:ea typeface="Poppins"/>
                <a:cs typeface="Poppins"/>
                <a:sym typeface="Poppins"/>
              </a:rPr>
              <a:t>retrieving sounds from the open-source libraries |  using the </a:t>
            </a:r>
            <a:r>
              <a:rPr lang="en" sz="1200" b="1">
                <a:solidFill>
                  <a:schemeClr val="dk1"/>
                </a:solidFill>
                <a:latin typeface="Poppins"/>
                <a:ea typeface="Poppins"/>
                <a:cs typeface="Poppins"/>
                <a:sym typeface="Poppins"/>
              </a:rPr>
              <a:t>keywords</a:t>
            </a:r>
            <a:r>
              <a:rPr lang="en" sz="1200">
                <a:solidFill>
                  <a:schemeClr val="dk1"/>
                </a:solidFill>
                <a:latin typeface="Poppins"/>
                <a:ea typeface="Poppins"/>
                <a:cs typeface="Poppins"/>
                <a:sym typeface="Poppins"/>
              </a:rPr>
              <a:t> extracted </a:t>
            </a:r>
            <a:endParaRPr sz="1200">
              <a:solidFill>
                <a:schemeClr val="dk1"/>
              </a:solidFill>
              <a:latin typeface="Poppins"/>
              <a:ea typeface="Poppins"/>
              <a:cs typeface="Poppins"/>
              <a:sym typeface="Poppins"/>
            </a:endParaRPr>
          </a:p>
          <a:p>
            <a:pPr marL="0" lvl="0" indent="0" algn="l" rtl="0">
              <a:spcBef>
                <a:spcPts val="0"/>
              </a:spcBef>
              <a:spcAft>
                <a:spcPts val="0"/>
              </a:spcAft>
              <a:buNone/>
            </a:pPr>
            <a:endParaRPr sz="1200">
              <a:solidFill>
                <a:schemeClr val="dk1"/>
              </a:solidFill>
              <a:latin typeface="Poppins"/>
              <a:ea typeface="Poppins"/>
              <a:cs typeface="Poppins"/>
              <a:sym typeface="Poppins"/>
            </a:endParaRPr>
          </a:p>
          <a:p>
            <a:pPr marL="0" lvl="0" indent="0" algn="l" rtl="0">
              <a:spcBef>
                <a:spcPts val="0"/>
              </a:spcBef>
              <a:spcAft>
                <a:spcPts val="0"/>
              </a:spcAft>
              <a:buNone/>
            </a:pPr>
            <a:r>
              <a:rPr lang="en" sz="1200">
                <a:solidFill>
                  <a:schemeClr val="dk1"/>
                </a:solidFill>
                <a:latin typeface="Poppins"/>
                <a:ea typeface="Poppins"/>
                <a:cs typeface="Poppins"/>
                <a:sym typeface="Poppins"/>
              </a:rPr>
              <a:t>And finally, mapping the sounds we’ve retrieved  | to a 3D space.</a:t>
            </a:r>
            <a:endParaRPr sz="1200">
              <a:solidFill>
                <a:schemeClr val="dk1"/>
              </a:solidFill>
              <a:latin typeface="Poppins"/>
              <a:ea typeface="Poppins"/>
              <a:cs typeface="Poppins"/>
              <a:sym typeface="Poppi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drive.google.com/file/d/1o7ON7Dd4DXoIe_oJLihYEn3G9z1TyNcz/view"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0.jp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 name="Google Shape;55;p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56" name="Google Shape;56;p13"/>
          <p:cNvPicPr preferRelativeResize="0"/>
          <p:nvPr/>
        </p:nvPicPr>
        <p:blipFill>
          <a:blip r:embed="rId3">
            <a:alphaModFix/>
          </a:blip>
          <a:stretch>
            <a:fillRect/>
          </a:stretch>
        </p:blipFill>
        <p:spPr>
          <a:xfrm>
            <a:off x="19050" y="9525"/>
            <a:ext cx="9105900" cy="5124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4"/>
          <p:cNvPicPr preferRelativeResize="0"/>
          <p:nvPr/>
        </p:nvPicPr>
        <p:blipFill>
          <a:blip r:embed="rId3">
            <a:alphaModFix/>
          </a:blip>
          <a:stretch>
            <a:fillRect/>
          </a:stretch>
        </p:blipFill>
        <p:spPr>
          <a:xfrm>
            <a:off x="19050" y="9525"/>
            <a:ext cx="9105900" cy="5124450"/>
          </a:xfrm>
          <a:prstGeom prst="rect">
            <a:avLst/>
          </a:prstGeom>
          <a:noFill/>
          <a:ln>
            <a:noFill/>
          </a:ln>
        </p:spPr>
      </p:pic>
      <p:pic>
        <p:nvPicPr>
          <p:cNvPr id="146" name="Google Shape;146;p24"/>
          <p:cNvPicPr preferRelativeResize="0"/>
          <p:nvPr/>
        </p:nvPicPr>
        <p:blipFill rotWithShape="1">
          <a:blip r:embed="rId4">
            <a:alphaModFix/>
          </a:blip>
          <a:srcRect l="4095" t="38288" r="18343" b="5553"/>
          <a:stretch/>
        </p:blipFill>
        <p:spPr>
          <a:xfrm>
            <a:off x="368875" y="669663"/>
            <a:ext cx="8406252" cy="38041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59" name="Google Shape;159;p26"/>
          <p:cNvPicPr preferRelativeResize="0"/>
          <p:nvPr/>
        </p:nvPicPr>
        <p:blipFill rotWithShape="1">
          <a:blip r:embed="rId3">
            <a:alphaModFix/>
          </a:blip>
          <a:srcRect r="189"/>
          <a:stretch/>
        </p:blipFill>
        <p:spPr>
          <a:xfrm>
            <a:off x="17413" y="0"/>
            <a:ext cx="9126576" cy="5143500"/>
          </a:xfrm>
          <a:prstGeom prst="rect">
            <a:avLst/>
          </a:prstGeom>
          <a:noFill/>
          <a:ln>
            <a:noFill/>
          </a:ln>
        </p:spPr>
      </p:pic>
      <p:sp>
        <p:nvSpPr>
          <p:cNvPr id="160" name="Google Shape;160;p26"/>
          <p:cNvSpPr/>
          <p:nvPr/>
        </p:nvSpPr>
        <p:spPr>
          <a:xfrm>
            <a:off x="17425" y="119975"/>
            <a:ext cx="3506400" cy="2684100"/>
          </a:xfrm>
          <a:prstGeom prst="rect">
            <a:avLst/>
          </a:prstGeom>
          <a:noFill/>
          <a:ln w="76200"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6"/>
          <p:cNvSpPr/>
          <p:nvPr/>
        </p:nvSpPr>
        <p:spPr>
          <a:xfrm>
            <a:off x="3523825" y="1559550"/>
            <a:ext cx="3506400" cy="1349400"/>
          </a:xfrm>
          <a:prstGeom prst="rect">
            <a:avLst/>
          </a:prstGeom>
          <a:noFill/>
          <a:ln w="76200"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6"/>
          <p:cNvSpPr/>
          <p:nvPr/>
        </p:nvSpPr>
        <p:spPr>
          <a:xfrm>
            <a:off x="7030225" y="0"/>
            <a:ext cx="2012100" cy="3164100"/>
          </a:xfrm>
          <a:prstGeom prst="rect">
            <a:avLst/>
          </a:prstGeom>
          <a:noFill/>
          <a:ln w="76200"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6"/>
          <p:cNvSpPr/>
          <p:nvPr/>
        </p:nvSpPr>
        <p:spPr>
          <a:xfrm>
            <a:off x="89975" y="2984125"/>
            <a:ext cx="3928800" cy="2069400"/>
          </a:xfrm>
          <a:prstGeom prst="rect">
            <a:avLst/>
          </a:prstGeom>
          <a:noFill/>
          <a:ln w="76200"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6"/>
          <p:cNvSpPr/>
          <p:nvPr/>
        </p:nvSpPr>
        <p:spPr>
          <a:xfrm>
            <a:off x="4256000" y="3089100"/>
            <a:ext cx="1382400" cy="824700"/>
          </a:xfrm>
          <a:prstGeom prst="rect">
            <a:avLst/>
          </a:prstGeom>
          <a:noFill/>
          <a:ln w="76200"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6"/>
          <p:cNvSpPr/>
          <p:nvPr/>
        </p:nvSpPr>
        <p:spPr>
          <a:xfrm>
            <a:off x="5875625" y="2984125"/>
            <a:ext cx="1607100" cy="1349400"/>
          </a:xfrm>
          <a:prstGeom prst="rect">
            <a:avLst/>
          </a:prstGeom>
          <a:noFill/>
          <a:ln w="76200"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6"/>
          <p:cNvSpPr/>
          <p:nvPr/>
        </p:nvSpPr>
        <p:spPr>
          <a:xfrm>
            <a:off x="8022650" y="3164100"/>
            <a:ext cx="1019700" cy="1439400"/>
          </a:xfrm>
          <a:prstGeom prst="rect">
            <a:avLst/>
          </a:prstGeom>
          <a:noFill/>
          <a:ln w="762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6"/>
          <p:cNvSpPr/>
          <p:nvPr/>
        </p:nvSpPr>
        <p:spPr>
          <a:xfrm>
            <a:off x="6523250" y="3089100"/>
            <a:ext cx="1499400" cy="464700"/>
          </a:xfrm>
          <a:prstGeom prst="rect">
            <a:avLst/>
          </a:prstGeom>
          <a:noFill/>
          <a:ln w="762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6"/>
          <p:cNvSpPr txBox="1"/>
          <p:nvPr/>
        </p:nvSpPr>
        <p:spPr>
          <a:xfrm>
            <a:off x="3583950" y="0"/>
            <a:ext cx="1724400" cy="58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E06666"/>
                </a:solidFill>
                <a:latin typeface="Poppins"/>
                <a:ea typeface="Poppins"/>
                <a:cs typeface="Poppins"/>
                <a:sym typeface="Poppins"/>
              </a:rPr>
              <a:t>HOUSES</a:t>
            </a:r>
            <a:endParaRPr sz="1800" b="1">
              <a:solidFill>
                <a:srgbClr val="E06666"/>
              </a:solidFill>
              <a:latin typeface="Poppins"/>
              <a:ea typeface="Poppins"/>
              <a:cs typeface="Poppins"/>
              <a:sym typeface="Poppins"/>
            </a:endParaRPr>
          </a:p>
        </p:txBody>
      </p:sp>
      <p:sp>
        <p:nvSpPr>
          <p:cNvPr id="169" name="Google Shape;169;p26"/>
          <p:cNvSpPr txBox="1"/>
          <p:nvPr/>
        </p:nvSpPr>
        <p:spPr>
          <a:xfrm>
            <a:off x="4085000" y="4715625"/>
            <a:ext cx="1724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93C47D"/>
                </a:solidFill>
                <a:latin typeface="Poppins"/>
                <a:ea typeface="Poppins"/>
                <a:cs typeface="Poppins"/>
                <a:sym typeface="Poppins"/>
              </a:rPr>
              <a:t>HOUSES</a:t>
            </a:r>
            <a:endParaRPr sz="1800" b="1">
              <a:solidFill>
                <a:srgbClr val="93C47D"/>
              </a:solidFill>
              <a:latin typeface="Poppins"/>
              <a:ea typeface="Poppins"/>
              <a:cs typeface="Poppins"/>
              <a:sym typeface="Poppins"/>
            </a:endParaRPr>
          </a:p>
        </p:txBody>
      </p:sp>
      <p:sp>
        <p:nvSpPr>
          <p:cNvPr id="170" name="Google Shape;170;p26"/>
          <p:cNvSpPr txBox="1"/>
          <p:nvPr/>
        </p:nvSpPr>
        <p:spPr>
          <a:xfrm>
            <a:off x="7030225" y="4568875"/>
            <a:ext cx="1724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FFF00"/>
                </a:solidFill>
                <a:latin typeface="Poppins"/>
                <a:ea typeface="Poppins"/>
                <a:cs typeface="Poppins"/>
                <a:sym typeface="Poppins"/>
              </a:rPr>
              <a:t>PEOPLE</a:t>
            </a:r>
            <a:endParaRPr sz="1800" b="1">
              <a:solidFill>
                <a:srgbClr val="FFFF00"/>
              </a:solidFill>
              <a:latin typeface="Poppins"/>
              <a:ea typeface="Poppins"/>
              <a:cs typeface="Poppins"/>
              <a:sym typeface="Poppi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77" name="Google Shape;177;p27"/>
          <p:cNvPicPr preferRelativeResize="0"/>
          <p:nvPr/>
        </p:nvPicPr>
        <p:blipFill rotWithShape="1">
          <a:blip r:embed="rId3">
            <a:alphaModFix/>
          </a:blip>
          <a:srcRect r="189"/>
          <a:stretch/>
        </p:blipFill>
        <p:spPr>
          <a:xfrm>
            <a:off x="17413" y="0"/>
            <a:ext cx="9126576" cy="5143500"/>
          </a:xfrm>
          <a:prstGeom prst="rect">
            <a:avLst/>
          </a:prstGeom>
          <a:noFill/>
          <a:ln>
            <a:noFill/>
          </a:ln>
        </p:spPr>
      </p:pic>
      <p:sp>
        <p:nvSpPr>
          <p:cNvPr id="178" name="Google Shape;178;p27"/>
          <p:cNvSpPr txBox="1">
            <a:spLocks noGrp="1"/>
          </p:cNvSpPr>
          <p:nvPr>
            <p:ph type="body" idx="1"/>
          </p:nvPr>
        </p:nvSpPr>
        <p:spPr>
          <a:xfrm>
            <a:off x="3585750" y="2571750"/>
            <a:ext cx="5091600" cy="249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highlight>
                  <a:srgbClr val="E06666"/>
                </a:highlight>
                <a:latin typeface="Poppins Medium"/>
                <a:ea typeface="Poppins Medium"/>
                <a:cs typeface="Poppins Medium"/>
                <a:sym typeface="Poppins Medium"/>
              </a:rPr>
              <a:t>{    "object": "house",   </a:t>
            </a:r>
            <a:endParaRPr>
              <a:solidFill>
                <a:srgbClr val="FFFFFF"/>
              </a:solidFill>
              <a:highlight>
                <a:srgbClr val="E06666"/>
              </a:highlight>
              <a:latin typeface="Poppins Medium"/>
              <a:ea typeface="Poppins Medium"/>
              <a:cs typeface="Poppins Medium"/>
              <a:sym typeface="Poppins Medium"/>
            </a:endParaRPr>
          </a:p>
          <a:p>
            <a:pPr marL="0" lvl="0" indent="0" algn="l" rtl="0">
              <a:spcBef>
                <a:spcPts val="1600"/>
              </a:spcBef>
              <a:spcAft>
                <a:spcPts val="0"/>
              </a:spcAft>
              <a:buNone/>
            </a:pPr>
            <a:r>
              <a:rPr lang="en">
                <a:solidFill>
                  <a:srgbClr val="FFFFFF"/>
                </a:solidFill>
                <a:highlight>
                  <a:srgbClr val="E06666"/>
                </a:highlight>
                <a:latin typeface="Poppins Medium"/>
                <a:ea typeface="Poppins Medium"/>
                <a:cs typeface="Poppins Medium"/>
                <a:sym typeface="Poppins Medium"/>
              </a:rPr>
              <a:t>      "size": 1,</a:t>
            </a:r>
            <a:endParaRPr>
              <a:solidFill>
                <a:srgbClr val="FFFFFF"/>
              </a:solidFill>
              <a:highlight>
                <a:srgbClr val="E06666"/>
              </a:highlight>
              <a:latin typeface="Poppins Medium"/>
              <a:ea typeface="Poppins Medium"/>
              <a:cs typeface="Poppins Medium"/>
              <a:sym typeface="Poppins Medium"/>
            </a:endParaRPr>
          </a:p>
          <a:p>
            <a:pPr marL="0" lvl="0" indent="0" algn="l" rtl="0">
              <a:spcBef>
                <a:spcPts val="1600"/>
              </a:spcBef>
              <a:spcAft>
                <a:spcPts val="0"/>
              </a:spcAft>
              <a:buNone/>
            </a:pPr>
            <a:r>
              <a:rPr lang="en">
                <a:solidFill>
                  <a:srgbClr val="FFFFFF"/>
                </a:solidFill>
                <a:highlight>
                  <a:srgbClr val="E06666"/>
                </a:highlight>
                <a:latin typeface="Poppins Medium"/>
                <a:ea typeface="Poppins Medium"/>
                <a:cs typeface="Poppins Medium"/>
                <a:sym typeface="Poppins Medium"/>
              </a:rPr>
              <a:t>      "distance": 353.71,</a:t>
            </a:r>
            <a:endParaRPr>
              <a:solidFill>
                <a:srgbClr val="FFFFFF"/>
              </a:solidFill>
              <a:highlight>
                <a:srgbClr val="E06666"/>
              </a:highlight>
              <a:latin typeface="Poppins Medium"/>
              <a:ea typeface="Poppins Medium"/>
              <a:cs typeface="Poppins Medium"/>
              <a:sym typeface="Poppins Medium"/>
            </a:endParaRPr>
          </a:p>
          <a:p>
            <a:pPr marL="0" lvl="0" indent="0" algn="l" rtl="0">
              <a:spcBef>
                <a:spcPts val="1600"/>
              </a:spcBef>
              <a:spcAft>
                <a:spcPts val="1600"/>
              </a:spcAft>
              <a:buNone/>
            </a:pPr>
            <a:r>
              <a:rPr lang="en">
                <a:solidFill>
                  <a:srgbClr val="FFFFFF"/>
                </a:solidFill>
                <a:highlight>
                  <a:srgbClr val="E06666"/>
                </a:highlight>
                <a:latin typeface="Poppins Medium"/>
                <a:ea typeface="Poppins Medium"/>
                <a:cs typeface="Poppins Medium"/>
                <a:sym typeface="Poppins Medium"/>
              </a:rPr>
              <a:t>      "position": 1138, }</a:t>
            </a:r>
            <a:endParaRPr>
              <a:solidFill>
                <a:srgbClr val="FFFFFF"/>
              </a:solidFill>
              <a:highlight>
                <a:srgbClr val="E06666"/>
              </a:highlight>
              <a:latin typeface="Poppins Medium"/>
              <a:ea typeface="Poppins Medium"/>
              <a:cs typeface="Poppins Medium"/>
              <a:sym typeface="Poppins Medium"/>
            </a:endParaRPr>
          </a:p>
        </p:txBody>
      </p:sp>
      <p:sp>
        <p:nvSpPr>
          <p:cNvPr id="179" name="Google Shape;179;p27"/>
          <p:cNvSpPr/>
          <p:nvPr/>
        </p:nvSpPr>
        <p:spPr>
          <a:xfrm>
            <a:off x="17425" y="119975"/>
            <a:ext cx="3506400" cy="2684100"/>
          </a:xfrm>
          <a:prstGeom prst="rect">
            <a:avLst/>
          </a:prstGeom>
          <a:noFill/>
          <a:ln w="76200"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28"/>
          <p:cNvPicPr preferRelativeResize="0"/>
          <p:nvPr/>
        </p:nvPicPr>
        <p:blipFill>
          <a:blip r:embed="rId3">
            <a:alphaModFix/>
          </a:blip>
          <a:stretch>
            <a:fillRect/>
          </a:stretch>
        </p:blipFill>
        <p:spPr>
          <a:xfrm>
            <a:off x="625875" y="152400"/>
            <a:ext cx="7892254" cy="483870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29" title="L-ISA Controller v1.10.0.5945 2019-11-10 10-44-47.mp4">
            <a:hlinkClick r:id="rId3"/>
          </p:cNvPr>
          <p:cNvPicPr preferRelativeResize="0"/>
          <p:nvPr/>
        </p:nvPicPr>
        <p:blipFill>
          <a:blip r:embed="rId4">
            <a:alphaModFix/>
          </a:blip>
          <a:stretch>
            <a:fillRect/>
          </a:stretch>
        </p:blipFill>
        <p:spPr>
          <a:xfrm>
            <a:off x="152400" y="152400"/>
            <a:ext cx="8839200" cy="465899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34"/>
          <p:cNvPicPr preferRelativeResize="0"/>
          <p:nvPr/>
        </p:nvPicPr>
        <p:blipFill>
          <a:blip r:embed="rId3">
            <a:alphaModFix amt="30000"/>
          </a:blip>
          <a:stretch>
            <a:fillRect/>
          </a:stretch>
        </p:blipFill>
        <p:spPr>
          <a:xfrm>
            <a:off x="19050" y="9525"/>
            <a:ext cx="9105900" cy="5124450"/>
          </a:xfrm>
          <a:prstGeom prst="rect">
            <a:avLst/>
          </a:prstGeom>
          <a:noFill/>
          <a:ln w="9525" cap="flat" cmpd="sng">
            <a:solidFill>
              <a:srgbClr val="FFFFFF"/>
            </a:solidFill>
            <a:prstDash val="solid"/>
            <a:round/>
            <a:headEnd type="none" w="sm" len="sm"/>
            <a:tailEnd type="none" w="sm" len="sm"/>
          </a:ln>
        </p:spPr>
      </p:pic>
      <p:sp>
        <p:nvSpPr>
          <p:cNvPr id="223" name="Google Shape;223;p34"/>
          <p:cNvSpPr txBox="1">
            <a:spLocks noGrp="1"/>
          </p:cNvSpPr>
          <p:nvPr>
            <p:ph type="body" idx="1"/>
          </p:nvPr>
        </p:nvSpPr>
        <p:spPr>
          <a:xfrm>
            <a:off x="0" y="1880100"/>
            <a:ext cx="9144000" cy="24603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endParaRPr sz="2400" b="1">
              <a:solidFill>
                <a:schemeClr val="dk1"/>
              </a:solidFill>
              <a:latin typeface="Poppins"/>
              <a:ea typeface="Poppins"/>
              <a:cs typeface="Poppins"/>
              <a:sym typeface="Poppins"/>
            </a:endParaRPr>
          </a:p>
          <a:p>
            <a:pPr marL="0" lvl="0" indent="0" algn="ctr" rtl="0">
              <a:spcBef>
                <a:spcPts val="0"/>
              </a:spcBef>
              <a:spcAft>
                <a:spcPts val="0"/>
              </a:spcAft>
              <a:buNone/>
            </a:pPr>
            <a:r>
              <a:rPr lang="en" sz="2400" b="1">
                <a:solidFill>
                  <a:schemeClr val="dk1"/>
                </a:solidFill>
                <a:latin typeface="Poppins"/>
                <a:ea typeface="Poppins"/>
                <a:cs typeface="Poppins"/>
                <a:sym typeface="Poppins"/>
              </a:rPr>
              <a:t>Push the boundaries of sensory experience.</a:t>
            </a:r>
            <a:endParaRPr sz="2400" b="1">
              <a:solidFill>
                <a:schemeClr val="dk1"/>
              </a:solidFill>
              <a:latin typeface="Poppins"/>
              <a:ea typeface="Poppins"/>
              <a:cs typeface="Poppins"/>
              <a:sym typeface="Poppins"/>
            </a:endParaRPr>
          </a:p>
          <a:p>
            <a:pPr marL="0" lvl="0" indent="0" algn="ctr" rtl="0">
              <a:spcBef>
                <a:spcPts val="0"/>
              </a:spcBef>
              <a:spcAft>
                <a:spcPts val="0"/>
              </a:spcAft>
              <a:buNone/>
            </a:pPr>
            <a:endParaRPr sz="2400" b="1">
              <a:solidFill>
                <a:schemeClr val="dk1"/>
              </a:solidFill>
              <a:latin typeface="Poppins"/>
              <a:ea typeface="Poppins"/>
              <a:cs typeface="Poppins"/>
              <a:sym typeface="Poppins"/>
            </a:endParaRPr>
          </a:p>
          <a:p>
            <a:pPr marL="0" lvl="0" indent="0" algn="ctr" rtl="0">
              <a:spcBef>
                <a:spcPts val="0"/>
              </a:spcBef>
              <a:spcAft>
                <a:spcPts val="0"/>
              </a:spcAft>
              <a:buNone/>
            </a:pPr>
            <a:endParaRPr sz="2400" b="1">
              <a:solidFill>
                <a:schemeClr val="dk1"/>
              </a:solidFill>
              <a:latin typeface="Poppins"/>
              <a:ea typeface="Poppins"/>
              <a:cs typeface="Poppins"/>
              <a:sym typeface="Poppins"/>
            </a:endParaRPr>
          </a:p>
          <a:p>
            <a:pPr marL="0" lvl="0" indent="0" algn="ctr" rtl="0">
              <a:spcBef>
                <a:spcPts val="0"/>
              </a:spcBef>
              <a:spcAft>
                <a:spcPts val="0"/>
              </a:spcAft>
              <a:buNone/>
            </a:pPr>
            <a:endParaRPr sz="2400" b="1">
              <a:solidFill>
                <a:schemeClr val="dk1"/>
              </a:solidFill>
              <a:latin typeface="Poppins"/>
              <a:ea typeface="Poppins"/>
              <a:cs typeface="Poppins"/>
              <a:sym typeface="Poppins"/>
            </a:endParaRPr>
          </a:p>
          <a:p>
            <a:pPr marL="0" lvl="0" indent="0" algn="ctr" rtl="0">
              <a:spcBef>
                <a:spcPts val="0"/>
              </a:spcBef>
              <a:spcAft>
                <a:spcPts val="0"/>
              </a:spcAft>
              <a:buNone/>
            </a:pPr>
            <a:endParaRPr sz="2400" b="1">
              <a:solidFill>
                <a:schemeClr val="dk1"/>
              </a:solidFill>
              <a:latin typeface="Poppins"/>
              <a:ea typeface="Poppins"/>
              <a:cs typeface="Poppins"/>
              <a:sym typeface="Poppins"/>
            </a:endParaRPr>
          </a:p>
          <a:p>
            <a:pPr marL="0" lvl="0" indent="0" algn="ctr" rtl="0">
              <a:spcBef>
                <a:spcPts val="0"/>
              </a:spcBef>
              <a:spcAft>
                <a:spcPts val="0"/>
              </a:spcAft>
              <a:buNone/>
            </a:pPr>
            <a:endParaRPr sz="2400" b="1">
              <a:solidFill>
                <a:schemeClr val="dk1"/>
              </a:solidFill>
              <a:latin typeface="Poppins"/>
              <a:ea typeface="Poppins"/>
              <a:cs typeface="Poppins"/>
              <a:sym typeface="Poppins"/>
            </a:endParaRPr>
          </a:p>
          <a:p>
            <a:pPr marL="0" lvl="0" indent="0" algn="ctr" rtl="0">
              <a:spcBef>
                <a:spcPts val="0"/>
              </a:spcBef>
              <a:spcAft>
                <a:spcPts val="0"/>
              </a:spcAft>
              <a:buClr>
                <a:schemeClr val="dk1"/>
              </a:buClr>
              <a:buSzPts val="1100"/>
              <a:buFont typeface="Arial"/>
              <a:buNone/>
            </a:pPr>
            <a:endParaRPr sz="2400" b="1">
              <a:solidFill>
                <a:schemeClr val="dk1"/>
              </a:solidFill>
              <a:latin typeface="Poppins"/>
              <a:ea typeface="Poppins"/>
              <a:cs typeface="Poppins"/>
              <a:sym typeface="Poppins"/>
            </a:endParaRPr>
          </a:p>
        </p:txBody>
      </p:sp>
      <p:sp>
        <p:nvSpPr>
          <p:cNvPr id="224" name="Google Shape;224;p34"/>
          <p:cNvSpPr txBox="1">
            <a:spLocks noGrp="1"/>
          </p:cNvSpPr>
          <p:nvPr>
            <p:ph type="title"/>
          </p:nvPr>
        </p:nvSpPr>
        <p:spPr>
          <a:xfrm>
            <a:off x="19050" y="-619900"/>
            <a:ext cx="9105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Poppins"/>
                <a:ea typeface="Poppins"/>
                <a:cs typeface="Poppins"/>
                <a:sym typeface="Poppins"/>
              </a:rPr>
              <a:t>Potential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5"/>
          <p:cNvSpPr txBox="1">
            <a:spLocks noGrp="1"/>
          </p:cNvSpPr>
          <p:nvPr>
            <p:ph type="body" idx="1"/>
          </p:nvPr>
        </p:nvSpPr>
        <p:spPr>
          <a:xfrm>
            <a:off x="5002525" y="1835725"/>
            <a:ext cx="1761600" cy="2391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a:solidFill>
                  <a:srgbClr val="FFFFFF"/>
                </a:solidFill>
                <a:latin typeface="Poppins"/>
                <a:ea typeface="Poppins"/>
                <a:cs typeface="Poppins"/>
                <a:sym typeface="Poppins"/>
              </a:rPr>
              <a:t>Nigel Brown</a:t>
            </a:r>
            <a:endParaRPr sz="1400">
              <a:solidFill>
                <a:srgbClr val="FFFFFF"/>
              </a:solidFill>
              <a:latin typeface="Poppins"/>
              <a:ea typeface="Poppins"/>
              <a:cs typeface="Poppins"/>
              <a:sym typeface="Poppins"/>
            </a:endParaRPr>
          </a:p>
          <a:p>
            <a:pPr marL="0" lvl="0" indent="0" algn="l" rtl="0">
              <a:lnSpc>
                <a:spcPct val="100000"/>
              </a:lnSpc>
              <a:spcBef>
                <a:spcPts val="1600"/>
              </a:spcBef>
              <a:spcAft>
                <a:spcPts val="0"/>
              </a:spcAft>
              <a:buNone/>
            </a:pPr>
            <a:r>
              <a:rPr lang="en" sz="1400">
                <a:solidFill>
                  <a:srgbClr val="FFFFFF"/>
                </a:solidFill>
                <a:latin typeface="Poppins"/>
                <a:ea typeface="Poppins"/>
                <a:cs typeface="Poppins"/>
                <a:sym typeface="Poppins"/>
              </a:rPr>
              <a:t>Scott Marshall</a:t>
            </a:r>
            <a:endParaRPr sz="1400">
              <a:solidFill>
                <a:srgbClr val="FFFFFF"/>
              </a:solidFill>
              <a:latin typeface="Poppins"/>
              <a:ea typeface="Poppins"/>
              <a:cs typeface="Poppins"/>
              <a:sym typeface="Poppins"/>
            </a:endParaRPr>
          </a:p>
          <a:p>
            <a:pPr marL="0" lvl="0" indent="0" algn="l" rtl="0">
              <a:lnSpc>
                <a:spcPct val="100000"/>
              </a:lnSpc>
              <a:spcBef>
                <a:spcPts val="1600"/>
              </a:spcBef>
              <a:spcAft>
                <a:spcPts val="0"/>
              </a:spcAft>
              <a:buNone/>
            </a:pPr>
            <a:r>
              <a:rPr lang="en" sz="1400">
                <a:solidFill>
                  <a:srgbClr val="FFFFFF"/>
                </a:solidFill>
                <a:latin typeface="Poppins"/>
                <a:ea typeface="Poppins"/>
                <a:cs typeface="Poppins"/>
                <a:sym typeface="Poppins"/>
              </a:rPr>
              <a:t>Kinga Nowicka</a:t>
            </a:r>
            <a:endParaRPr sz="1400">
              <a:solidFill>
                <a:srgbClr val="FFFFFF"/>
              </a:solidFill>
              <a:latin typeface="Poppins"/>
              <a:ea typeface="Poppins"/>
              <a:cs typeface="Poppins"/>
              <a:sym typeface="Poppins"/>
            </a:endParaRPr>
          </a:p>
          <a:p>
            <a:pPr marL="0" lvl="0" indent="0" algn="l" rtl="0">
              <a:lnSpc>
                <a:spcPct val="100000"/>
              </a:lnSpc>
              <a:spcBef>
                <a:spcPts val="1600"/>
              </a:spcBef>
              <a:spcAft>
                <a:spcPts val="0"/>
              </a:spcAft>
              <a:buNone/>
            </a:pPr>
            <a:r>
              <a:rPr lang="en" sz="1400">
                <a:solidFill>
                  <a:srgbClr val="FFFFFF"/>
                </a:solidFill>
                <a:latin typeface="Poppins"/>
                <a:ea typeface="Poppins"/>
                <a:cs typeface="Poppins"/>
                <a:sym typeface="Poppins"/>
              </a:rPr>
              <a:t>Joshua Prewer</a:t>
            </a:r>
            <a:endParaRPr sz="1400">
              <a:solidFill>
                <a:srgbClr val="FFFFFF"/>
              </a:solidFill>
              <a:latin typeface="Poppins"/>
              <a:ea typeface="Poppins"/>
              <a:cs typeface="Poppins"/>
              <a:sym typeface="Poppins"/>
            </a:endParaRPr>
          </a:p>
          <a:p>
            <a:pPr marL="0" lvl="0" indent="0" algn="l" rtl="0">
              <a:lnSpc>
                <a:spcPct val="100000"/>
              </a:lnSpc>
              <a:spcBef>
                <a:spcPts val="1600"/>
              </a:spcBef>
              <a:spcAft>
                <a:spcPts val="1600"/>
              </a:spcAft>
              <a:buNone/>
            </a:pPr>
            <a:r>
              <a:rPr lang="en" sz="1400">
                <a:solidFill>
                  <a:srgbClr val="FFFFFF"/>
                </a:solidFill>
                <a:latin typeface="Poppins"/>
                <a:ea typeface="Poppins"/>
                <a:cs typeface="Poppins"/>
                <a:sym typeface="Poppins"/>
              </a:rPr>
              <a:t>Pheobe Sun</a:t>
            </a:r>
            <a:endParaRPr sz="1400">
              <a:solidFill>
                <a:srgbClr val="FFFFFF"/>
              </a:solidFill>
              <a:latin typeface="Poppins"/>
              <a:ea typeface="Poppins"/>
              <a:cs typeface="Poppins"/>
              <a:sym typeface="Poppins"/>
            </a:endParaRPr>
          </a:p>
        </p:txBody>
      </p:sp>
      <p:sp>
        <p:nvSpPr>
          <p:cNvPr id="230" name="Google Shape;230;p35"/>
          <p:cNvSpPr txBox="1">
            <a:spLocks noGrp="1"/>
          </p:cNvSpPr>
          <p:nvPr>
            <p:ph type="title"/>
          </p:nvPr>
        </p:nvSpPr>
        <p:spPr>
          <a:xfrm>
            <a:off x="3870225" y="1186825"/>
            <a:ext cx="3398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Poppins"/>
                <a:ea typeface="Poppins"/>
                <a:cs typeface="Poppins"/>
                <a:sym typeface="Poppins"/>
              </a:rPr>
              <a:t>TEAM</a:t>
            </a:r>
            <a:endParaRPr/>
          </a:p>
        </p:txBody>
      </p:sp>
      <p:sp>
        <p:nvSpPr>
          <p:cNvPr id="231" name="Google Shape;231;p35"/>
          <p:cNvSpPr txBox="1">
            <a:spLocks noGrp="1"/>
          </p:cNvSpPr>
          <p:nvPr>
            <p:ph type="title"/>
          </p:nvPr>
        </p:nvSpPr>
        <p:spPr>
          <a:xfrm>
            <a:off x="3522025" y="-680425"/>
            <a:ext cx="5747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Poppins"/>
                <a:ea typeface="Poppins"/>
                <a:cs typeface="Poppins"/>
                <a:sym typeface="Poppins"/>
              </a:rPr>
              <a:t>THANK LIST</a:t>
            </a:r>
            <a:endParaRPr/>
          </a:p>
        </p:txBody>
      </p:sp>
      <p:sp>
        <p:nvSpPr>
          <p:cNvPr id="232" name="Google Shape;232;p35"/>
          <p:cNvSpPr txBox="1">
            <a:spLocks noGrp="1"/>
          </p:cNvSpPr>
          <p:nvPr>
            <p:ph type="body" idx="1"/>
          </p:nvPr>
        </p:nvSpPr>
        <p:spPr>
          <a:xfrm>
            <a:off x="6718550" y="2468875"/>
            <a:ext cx="2136000" cy="1614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b="1">
                <a:solidFill>
                  <a:srgbClr val="FFFFFF"/>
                </a:solidFill>
                <a:latin typeface="Poppins"/>
                <a:ea typeface="Poppins"/>
                <a:cs typeface="Poppins"/>
                <a:sym typeface="Poppins"/>
              </a:rPr>
              <a:t>Special thanks to</a:t>
            </a:r>
            <a:endParaRPr sz="1400">
              <a:solidFill>
                <a:srgbClr val="FFFFFF"/>
              </a:solidFill>
              <a:latin typeface="Poppins"/>
              <a:ea typeface="Poppins"/>
              <a:cs typeface="Poppins"/>
              <a:sym typeface="Poppins"/>
            </a:endParaRPr>
          </a:p>
          <a:p>
            <a:pPr marL="0" lvl="0" indent="0" algn="l" rtl="0">
              <a:lnSpc>
                <a:spcPct val="100000"/>
              </a:lnSpc>
              <a:spcBef>
                <a:spcPts val="1600"/>
              </a:spcBef>
              <a:spcAft>
                <a:spcPts val="1600"/>
              </a:spcAft>
              <a:buNone/>
            </a:pPr>
            <a:r>
              <a:rPr lang="en" sz="1400">
                <a:solidFill>
                  <a:srgbClr val="FFFFFF"/>
                </a:solidFill>
                <a:latin typeface="Poppins"/>
                <a:ea typeface="Poppins"/>
                <a:cs typeface="Poppins"/>
                <a:sym typeface="Poppins"/>
              </a:rPr>
              <a:t>Frederic, Guillaume, Anatole, Milo, Mathieu, George, Jannik, Petar, Ari, Hash, Dom, Amy</a:t>
            </a:r>
            <a:endParaRPr sz="1400">
              <a:solidFill>
                <a:srgbClr val="FFFFFF"/>
              </a:solidFill>
              <a:latin typeface="Poppins"/>
              <a:ea typeface="Poppins"/>
              <a:cs typeface="Poppins"/>
              <a:sym typeface="Poppins"/>
            </a:endParaRPr>
          </a:p>
        </p:txBody>
      </p:sp>
      <p:pic>
        <p:nvPicPr>
          <p:cNvPr id="233" name="Google Shape;233;p35"/>
          <p:cNvPicPr preferRelativeResize="0"/>
          <p:nvPr/>
        </p:nvPicPr>
        <p:blipFill>
          <a:blip r:embed="rId3">
            <a:alphaModFix/>
          </a:blip>
          <a:stretch>
            <a:fillRect/>
          </a:stretch>
        </p:blipFill>
        <p:spPr>
          <a:xfrm>
            <a:off x="1544575" y="1339225"/>
            <a:ext cx="2037900" cy="1529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61" name="Google Shape;61;p14"/>
          <p:cNvPicPr preferRelativeResize="0"/>
          <p:nvPr/>
        </p:nvPicPr>
        <p:blipFill>
          <a:blip r:embed="rId3">
            <a:alphaModFix amt="30000"/>
          </a:blip>
          <a:stretch>
            <a:fillRect/>
          </a:stretch>
        </p:blipFill>
        <p:spPr>
          <a:xfrm>
            <a:off x="19050" y="9525"/>
            <a:ext cx="9105900" cy="5124450"/>
          </a:xfrm>
          <a:prstGeom prst="rect">
            <a:avLst/>
          </a:prstGeom>
          <a:noFill/>
          <a:ln w="9525" cap="flat" cmpd="sng">
            <a:solidFill>
              <a:srgbClr val="FFFFFF"/>
            </a:solidFill>
            <a:prstDash val="solid"/>
            <a:round/>
            <a:headEnd type="none" w="sm" len="sm"/>
            <a:tailEnd type="none" w="sm" len="sm"/>
          </a:ln>
        </p:spPr>
      </p:pic>
      <p:sp>
        <p:nvSpPr>
          <p:cNvPr id="62" name="Google Shape;62;p14"/>
          <p:cNvSpPr txBox="1">
            <a:spLocks noGrp="1"/>
          </p:cNvSpPr>
          <p:nvPr>
            <p:ph type="title"/>
          </p:nvPr>
        </p:nvSpPr>
        <p:spPr>
          <a:xfrm>
            <a:off x="-185200" y="-762000"/>
            <a:ext cx="9105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Poppins"/>
                <a:ea typeface="Poppins"/>
                <a:cs typeface="Poppins"/>
                <a:sym typeface="Poppins"/>
              </a:rPr>
              <a:t>STATE OF PLAY</a:t>
            </a:r>
            <a:endParaRPr/>
          </a:p>
        </p:txBody>
      </p:sp>
      <p:sp>
        <p:nvSpPr>
          <p:cNvPr id="63" name="Google Shape;63;p14"/>
          <p:cNvSpPr txBox="1">
            <a:spLocks noGrp="1"/>
          </p:cNvSpPr>
          <p:nvPr>
            <p:ph type="body" idx="1"/>
          </p:nvPr>
        </p:nvSpPr>
        <p:spPr>
          <a:xfrm>
            <a:off x="1189875" y="1716075"/>
            <a:ext cx="2661600" cy="17865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3000">
                <a:solidFill>
                  <a:schemeClr val="dk1"/>
                </a:solidFill>
                <a:latin typeface="Poppins"/>
                <a:ea typeface="Poppins"/>
                <a:cs typeface="Poppins"/>
                <a:sym typeface="Poppins"/>
              </a:rPr>
              <a:t>2019</a:t>
            </a:r>
            <a:endParaRPr sz="3000">
              <a:solidFill>
                <a:schemeClr val="dk1"/>
              </a:solidFill>
              <a:latin typeface="Poppins"/>
              <a:ea typeface="Poppins"/>
              <a:cs typeface="Poppins"/>
              <a:sym typeface="Poppins"/>
            </a:endParaRPr>
          </a:p>
          <a:p>
            <a:pPr marL="0" lvl="0" indent="0" algn="ctr" rtl="0">
              <a:lnSpc>
                <a:spcPct val="100000"/>
              </a:lnSpc>
              <a:spcBef>
                <a:spcPts val="0"/>
              </a:spcBef>
              <a:spcAft>
                <a:spcPts val="0"/>
              </a:spcAft>
              <a:buNone/>
            </a:pPr>
            <a:endParaRPr sz="2400" b="1">
              <a:solidFill>
                <a:schemeClr val="dk1"/>
              </a:solidFill>
              <a:latin typeface="Poppins"/>
              <a:ea typeface="Poppins"/>
              <a:cs typeface="Poppins"/>
              <a:sym typeface="Poppins"/>
            </a:endParaRPr>
          </a:p>
          <a:p>
            <a:pPr marL="0" lvl="0" indent="0" algn="ctr" rtl="0">
              <a:lnSpc>
                <a:spcPct val="100000"/>
              </a:lnSpc>
              <a:spcBef>
                <a:spcPts val="0"/>
              </a:spcBef>
              <a:spcAft>
                <a:spcPts val="0"/>
              </a:spcAft>
              <a:buNone/>
            </a:pPr>
            <a:endParaRPr sz="2400" b="1">
              <a:solidFill>
                <a:schemeClr val="dk1"/>
              </a:solidFill>
              <a:latin typeface="Poppins"/>
              <a:ea typeface="Poppins"/>
              <a:cs typeface="Poppins"/>
              <a:sym typeface="Poppins"/>
            </a:endParaRPr>
          </a:p>
        </p:txBody>
      </p:sp>
      <p:sp>
        <p:nvSpPr>
          <p:cNvPr id="64" name="Google Shape;64;p14"/>
          <p:cNvSpPr txBox="1">
            <a:spLocks noGrp="1"/>
          </p:cNvSpPr>
          <p:nvPr>
            <p:ph type="body" idx="1"/>
          </p:nvPr>
        </p:nvSpPr>
        <p:spPr>
          <a:xfrm>
            <a:off x="4114800" y="1716075"/>
            <a:ext cx="3597000" cy="17865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3000">
                <a:solidFill>
                  <a:schemeClr val="dk1"/>
                </a:solidFill>
                <a:latin typeface="Poppins"/>
                <a:ea typeface="Poppins"/>
                <a:cs typeface="Poppins"/>
                <a:sym typeface="Poppins"/>
              </a:rPr>
              <a:t>2050</a:t>
            </a:r>
            <a:endParaRPr sz="3000">
              <a:solidFill>
                <a:schemeClr val="dk1"/>
              </a:solidFill>
              <a:latin typeface="Poppins"/>
              <a:ea typeface="Poppins"/>
              <a:cs typeface="Poppins"/>
              <a:sym typeface="Poppins"/>
            </a:endParaRPr>
          </a:p>
          <a:p>
            <a:pPr marL="0" lvl="0" indent="0" algn="ctr" rtl="0">
              <a:lnSpc>
                <a:spcPct val="100000"/>
              </a:lnSpc>
              <a:spcBef>
                <a:spcPts val="0"/>
              </a:spcBef>
              <a:spcAft>
                <a:spcPts val="0"/>
              </a:spcAft>
              <a:buNone/>
            </a:pPr>
            <a:endParaRPr sz="2400" b="1">
              <a:solidFill>
                <a:schemeClr val="dk1"/>
              </a:solidFill>
              <a:latin typeface="Poppins"/>
              <a:ea typeface="Poppins"/>
              <a:cs typeface="Poppins"/>
              <a:sym typeface="Poppins"/>
            </a:endParaRPr>
          </a:p>
          <a:p>
            <a:pPr marL="0" lvl="0" indent="0" algn="ctr" rtl="0">
              <a:lnSpc>
                <a:spcPct val="100000"/>
              </a:lnSpc>
              <a:spcBef>
                <a:spcPts val="0"/>
              </a:spcBef>
              <a:spcAft>
                <a:spcPts val="0"/>
              </a:spcAft>
              <a:buNone/>
            </a:pPr>
            <a:r>
              <a:rPr lang="en" sz="6000" b="1">
                <a:solidFill>
                  <a:srgbClr val="FFFF00"/>
                </a:solidFill>
                <a:latin typeface="Poppins"/>
                <a:ea typeface="Poppins"/>
                <a:cs typeface="Poppins"/>
                <a:sym typeface="Poppins"/>
              </a:rPr>
              <a:t>550</a:t>
            </a:r>
            <a:r>
              <a:rPr lang="en" sz="2400" b="1">
                <a:solidFill>
                  <a:schemeClr val="dk1"/>
                </a:solidFill>
                <a:latin typeface="Poppins"/>
                <a:ea typeface="Poppins"/>
                <a:cs typeface="Poppins"/>
                <a:sym typeface="Poppins"/>
              </a:rPr>
              <a:t> million</a:t>
            </a:r>
            <a:endParaRPr sz="2400" b="1">
              <a:solidFill>
                <a:schemeClr val="dk1"/>
              </a:solidFill>
              <a:latin typeface="Poppins"/>
              <a:ea typeface="Poppins"/>
              <a:cs typeface="Poppins"/>
              <a:sym typeface="Poppins"/>
            </a:endParaRPr>
          </a:p>
        </p:txBody>
      </p:sp>
      <p:sp>
        <p:nvSpPr>
          <p:cNvPr id="65" name="Google Shape;65;p14"/>
          <p:cNvSpPr txBox="1"/>
          <p:nvPr/>
        </p:nvSpPr>
        <p:spPr>
          <a:xfrm>
            <a:off x="705625" y="-570300"/>
            <a:ext cx="9144000" cy="376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1200" b="1">
                <a:solidFill>
                  <a:schemeClr val="dk1"/>
                </a:solidFill>
                <a:latin typeface="Poppins"/>
                <a:ea typeface="Poppins"/>
                <a:cs typeface="Poppins"/>
                <a:sym typeface="Poppins"/>
              </a:rPr>
              <a:t>The number of blind people across the world is set to triple within the next three decades.</a:t>
            </a:r>
            <a:endParaRPr sz="1200" b="1">
              <a:solidFill>
                <a:schemeClr val="dk1"/>
              </a:solidFill>
              <a:latin typeface="Poppins"/>
              <a:ea typeface="Poppins"/>
              <a:cs typeface="Poppins"/>
              <a:sym typeface="Poppins"/>
            </a:endParaRPr>
          </a:p>
          <a:p>
            <a:pPr marL="0" lvl="0" indent="0" algn="ctr" rtl="0">
              <a:spcBef>
                <a:spcPts val="0"/>
              </a:spcBef>
              <a:spcAft>
                <a:spcPts val="0"/>
              </a:spcAft>
              <a:buNone/>
            </a:pPr>
            <a:endParaRPr sz="1200"/>
          </a:p>
        </p:txBody>
      </p:sp>
      <p:cxnSp>
        <p:nvCxnSpPr>
          <p:cNvPr id="66" name="Google Shape;66;p14"/>
          <p:cNvCxnSpPr/>
          <p:nvPr/>
        </p:nvCxnSpPr>
        <p:spPr>
          <a:xfrm rot="10800000">
            <a:off x="1668875" y="2398125"/>
            <a:ext cx="1739100" cy="14100"/>
          </a:xfrm>
          <a:prstGeom prst="straightConnector1">
            <a:avLst/>
          </a:prstGeom>
          <a:noFill/>
          <a:ln w="9525" cap="flat" cmpd="sng">
            <a:solidFill>
              <a:schemeClr val="dk2"/>
            </a:solidFill>
            <a:prstDash val="solid"/>
            <a:round/>
            <a:headEnd type="none" w="med" len="med"/>
            <a:tailEnd type="none" w="med" len="med"/>
          </a:ln>
        </p:spPr>
      </p:cxnSp>
      <p:cxnSp>
        <p:nvCxnSpPr>
          <p:cNvPr id="67" name="Google Shape;67;p14"/>
          <p:cNvCxnSpPr/>
          <p:nvPr/>
        </p:nvCxnSpPr>
        <p:spPr>
          <a:xfrm rot="10800000" flipH="1">
            <a:off x="1627725" y="2319813"/>
            <a:ext cx="1923600" cy="2100"/>
          </a:xfrm>
          <a:prstGeom prst="straightConnector1">
            <a:avLst/>
          </a:prstGeom>
          <a:noFill/>
          <a:ln w="19050" cap="flat" cmpd="sng">
            <a:solidFill>
              <a:srgbClr val="FFFFFF"/>
            </a:solidFill>
            <a:prstDash val="solid"/>
            <a:round/>
            <a:headEnd type="none" w="med" len="med"/>
            <a:tailEnd type="none" w="med" len="med"/>
          </a:ln>
        </p:spPr>
      </p:cxnSp>
      <p:cxnSp>
        <p:nvCxnSpPr>
          <p:cNvPr id="68" name="Google Shape;68;p14"/>
          <p:cNvCxnSpPr/>
          <p:nvPr/>
        </p:nvCxnSpPr>
        <p:spPr>
          <a:xfrm rot="10800000" flipH="1">
            <a:off x="4674250" y="2319513"/>
            <a:ext cx="2569200" cy="2400"/>
          </a:xfrm>
          <a:prstGeom prst="straightConnector1">
            <a:avLst/>
          </a:prstGeom>
          <a:noFill/>
          <a:ln w="19050" cap="flat" cmpd="sng">
            <a:solidFill>
              <a:srgbClr val="FFFFFF"/>
            </a:solidFill>
            <a:prstDash val="solid"/>
            <a:round/>
            <a:headEnd type="none" w="med" len="med"/>
            <a:tailEnd type="none" w="med" len="med"/>
          </a:ln>
        </p:spPr>
      </p:cxnSp>
      <p:sp>
        <p:nvSpPr>
          <p:cNvPr id="69" name="Google Shape;69;p14"/>
          <p:cNvSpPr txBox="1">
            <a:spLocks noGrp="1"/>
          </p:cNvSpPr>
          <p:nvPr>
            <p:ph type="body" idx="1"/>
          </p:nvPr>
        </p:nvSpPr>
        <p:spPr>
          <a:xfrm>
            <a:off x="1668875" y="2816700"/>
            <a:ext cx="2661600" cy="696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400" b="1">
                <a:solidFill>
                  <a:schemeClr val="dk1"/>
                </a:solidFill>
                <a:latin typeface="Poppins"/>
                <a:ea typeface="Poppins"/>
                <a:cs typeface="Poppins"/>
                <a:sym typeface="Poppins"/>
              </a:rPr>
              <a:t>200 million</a:t>
            </a:r>
            <a:endParaRPr sz="2400" b="1">
              <a:solidFill>
                <a:schemeClr val="dk1"/>
              </a:solidFill>
              <a:latin typeface="Poppins"/>
              <a:ea typeface="Poppins"/>
              <a:cs typeface="Poppins"/>
              <a:sym typeface="Poppi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3000"/>
                                        <p:tgtEl>
                                          <p:spTgt spid="64"/>
                                        </p:tgtEl>
                                      </p:cBhvr>
                                    </p:animEffect>
                                  </p:childTnLst>
                                </p:cTn>
                              </p:par>
                              <p:par>
                                <p:cTn id="8" presetID="10" presetClass="entr" presetSubtype="0" fill="hold"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10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5"/>
          <p:cNvPicPr preferRelativeResize="0"/>
          <p:nvPr/>
        </p:nvPicPr>
        <p:blipFill>
          <a:blip r:embed="rId3">
            <a:alphaModFix amt="30000"/>
          </a:blip>
          <a:stretch>
            <a:fillRect/>
          </a:stretch>
        </p:blipFill>
        <p:spPr>
          <a:xfrm>
            <a:off x="19050" y="9525"/>
            <a:ext cx="9105900" cy="5124450"/>
          </a:xfrm>
          <a:prstGeom prst="rect">
            <a:avLst/>
          </a:prstGeom>
          <a:noFill/>
          <a:ln w="9525" cap="flat" cmpd="sng">
            <a:solidFill>
              <a:srgbClr val="FFFFFF"/>
            </a:solidFill>
            <a:prstDash val="solid"/>
            <a:round/>
            <a:headEnd type="none" w="sm" len="sm"/>
            <a:tailEnd type="none" w="sm" len="sm"/>
          </a:ln>
        </p:spPr>
      </p:pic>
      <p:sp>
        <p:nvSpPr>
          <p:cNvPr id="75" name="Google Shape;75;p15"/>
          <p:cNvSpPr txBox="1"/>
          <p:nvPr/>
        </p:nvSpPr>
        <p:spPr>
          <a:xfrm>
            <a:off x="0" y="1859275"/>
            <a:ext cx="9144000" cy="141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solidFill>
                  <a:schemeClr val="dk1"/>
                </a:solidFill>
                <a:latin typeface="Poppins"/>
                <a:ea typeface="Poppins"/>
                <a:cs typeface="Poppins"/>
                <a:sym typeface="Poppins"/>
              </a:rPr>
              <a:t>Sound is a key to </a:t>
            </a:r>
            <a:r>
              <a:rPr lang="en" sz="3600" b="1">
                <a:solidFill>
                  <a:srgbClr val="FFFF00"/>
                </a:solidFill>
                <a:latin typeface="Poppins"/>
                <a:ea typeface="Poppins"/>
                <a:cs typeface="Poppins"/>
                <a:sym typeface="Poppins"/>
              </a:rPr>
              <a:t>immersion </a:t>
            </a:r>
            <a:r>
              <a:rPr lang="en" sz="3600" b="1">
                <a:solidFill>
                  <a:schemeClr val="dk1"/>
                </a:solidFill>
                <a:latin typeface="Poppins"/>
                <a:ea typeface="Poppins"/>
                <a:cs typeface="Poppins"/>
                <a:sym typeface="Poppins"/>
              </a:rPr>
              <a:t>in the world around us.</a:t>
            </a:r>
            <a:endParaRPr sz="3600"/>
          </a:p>
        </p:txBody>
      </p:sp>
      <p:cxnSp>
        <p:nvCxnSpPr>
          <p:cNvPr id="76" name="Google Shape;76;p15"/>
          <p:cNvCxnSpPr/>
          <p:nvPr/>
        </p:nvCxnSpPr>
        <p:spPr>
          <a:xfrm rot="10800000">
            <a:off x="1668875" y="2398125"/>
            <a:ext cx="1739100" cy="141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pic>
        <p:nvPicPr>
          <p:cNvPr id="81" name="Google Shape;81;p16"/>
          <p:cNvPicPr preferRelativeResize="0"/>
          <p:nvPr/>
        </p:nvPicPr>
        <p:blipFill rotWithShape="1">
          <a:blip r:embed="rId3">
            <a:alphaModFix/>
          </a:blip>
          <a:srcRect t="7499" b="17504"/>
          <a:stretch/>
        </p:blipFill>
        <p:spPr>
          <a:xfrm>
            <a:off x="0" y="0"/>
            <a:ext cx="9144000" cy="5143500"/>
          </a:xfrm>
          <a:prstGeom prst="rect">
            <a:avLst/>
          </a:prstGeom>
          <a:noFill/>
          <a:ln>
            <a:noFill/>
          </a:ln>
        </p:spPr>
      </p:pic>
      <p:sp>
        <p:nvSpPr>
          <p:cNvPr id="82" name="Google Shape;82;p16"/>
          <p:cNvSpPr txBox="1">
            <a:spLocks noGrp="1"/>
          </p:cNvSpPr>
          <p:nvPr>
            <p:ph type="body" idx="1"/>
          </p:nvPr>
        </p:nvSpPr>
        <p:spPr>
          <a:xfrm>
            <a:off x="19050" y="2305950"/>
            <a:ext cx="9144000" cy="1553400"/>
          </a:xfrm>
          <a:prstGeom prst="rect">
            <a:avLst/>
          </a:prstGeom>
          <a:noFill/>
        </p:spPr>
        <p:txBody>
          <a:bodyPr spcFirstLastPara="1" wrap="square" lIns="91425" tIns="91425" rIns="91425" bIns="91425" anchor="t" anchorCtr="0">
            <a:noAutofit/>
          </a:bodyPr>
          <a:lstStyle/>
          <a:p>
            <a:pPr marL="0" lvl="0" indent="0" algn="ctr" rtl="0">
              <a:spcBef>
                <a:spcPts val="0"/>
              </a:spcBef>
              <a:spcAft>
                <a:spcPts val="0"/>
              </a:spcAft>
              <a:buNone/>
            </a:pPr>
            <a:r>
              <a:rPr lang="en" sz="3000" b="1">
                <a:solidFill>
                  <a:srgbClr val="B7B7B7"/>
                </a:solidFill>
                <a:latin typeface="Poppins"/>
                <a:ea typeface="Poppins"/>
                <a:cs typeface="Poppins"/>
                <a:sym typeface="Poppins"/>
              </a:rPr>
              <a:t>the invisible</a:t>
            </a:r>
            <a:r>
              <a:rPr lang="en" sz="4800" b="1">
                <a:solidFill>
                  <a:schemeClr val="dk1"/>
                </a:solidFill>
                <a:latin typeface="Poppins"/>
                <a:ea typeface="Poppins"/>
                <a:cs typeface="Poppins"/>
                <a:sym typeface="Poppins"/>
              </a:rPr>
              <a:t> </a:t>
            </a:r>
            <a:r>
              <a:rPr lang="en" sz="4800" b="1">
                <a:solidFill>
                  <a:srgbClr val="FFFF00"/>
                </a:solidFill>
                <a:latin typeface="Poppins"/>
                <a:ea typeface="Poppins"/>
                <a:cs typeface="Poppins"/>
                <a:sym typeface="Poppins"/>
              </a:rPr>
              <a:t>visible</a:t>
            </a:r>
            <a:endParaRPr sz="4800" b="1">
              <a:solidFill>
                <a:srgbClr val="FFFF00"/>
              </a:solidFill>
              <a:latin typeface="Poppins"/>
              <a:ea typeface="Poppins"/>
              <a:cs typeface="Poppins"/>
              <a:sym typeface="Poppins"/>
            </a:endParaRPr>
          </a:p>
        </p:txBody>
      </p:sp>
      <p:sp>
        <p:nvSpPr>
          <p:cNvPr id="83" name="Google Shape;83;p16"/>
          <p:cNvSpPr txBox="1">
            <a:spLocks noGrp="1"/>
          </p:cNvSpPr>
          <p:nvPr>
            <p:ph type="body" idx="1"/>
          </p:nvPr>
        </p:nvSpPr>
        <p:spPr>
          <a:xfrm>
            <a:off x="-62750" y="1717600"/>
            <a:ext cx="9144000" cy="718200"/>
          </a:xfrm>
          <a:prstGeom prst="rect">
            <a:avLst/>
          </a:prstGeom>
          <a:noFill/>
        </p:spPr>
        <p:txBody>
          <a:bodyPr spcFirstLastPara="1" wrap="square" lIns="91425" tIns="91425" rIns="91425" bIns="91425" anchor="t" anchorCtr="0">
            <a:noAutofit/>
          </a:bodyPr>
          <a:lstStyle/>
          <a:p>
            <a:pPr marL="0" lvl="0" indent="0" algn="ctr" rtl="0">
              <a:spcBef>
                <a:spcPts val="0"/>
              </a:spcBef>
              <a:spcAft>
                <a:spcPts val="0"/>
              </a:spcAft>
              <a:buNone/>
            </a:pPr>
            <a:r>
              <a:rPr lang="en" sz="3000" b="1">
                <a:solidFill>
                  <a:srgbClr val="F3F3F3"/>
                </a:solidFill>
                <a:latin typeface="Poppins"/>
                <a:ea typeface="Poppins"/>
                <a:cs typeface="Poppins"/>
                <a:sym typeface="Poppins"/>
              </a:rPr>
              <a:t>We make</a:t>
            </a:r>
            <a:endParaRPr sz="4800" b="1">
              <a:solidFill>
                <a:srgbClr val="F3F3F3"/>
              </a:solidFill>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7"/>
          <p:cNvPicPr preferRelativeResize="0"/>
          <p:nvPr/>
        </p:nvPicPr>
        <p:blipFill>
          <a:blip r:embed="rId3">
            <a:alphaModFix amt="30000"/>
          </a:blip>
          <a:stretch>
            <a:fillRect/>
          </a:stretch>
        </p:blipFill>
        <p:spPr>
          <a:xfrm>
            <a:off x="19050" y="9525"/>
            <a:ext cx="9105900" cy="5124450"/>
          </a:xfrm>
          <a:prstGeom prst="rect">
            <a:avLst/>
          </a:prstGeom>
          <a:noFill/>
          <a:ln w="9525" cap="flat" cmpd="sng">
            <a:solidFill>
              <a:srgbClr val="FFFFFF"/>
            </a:solidFill>
            <a:prstDash val="solid"/>
            <a:round/>
            <a:headEnd type="none" w="sm" len="sm"/>
            <a:tailEnd type="none" w="sm" len="sm"/>
          </a:ln>
        </p:spPr>
      </p:pic>
      <p:sp>
        <p:nvSpPr>
          <p:cNvPr id="89" name="Google Shape;89;p17"/>
          <p:cNvSpPr txBox="1">
            <a:spLocks noGrp="1"/>
          </p:cNvSpPr>
          <p:nvPr>
            <p:ph type="title"/>
          </p:nvPr>
        </p:nvSpPr>
        <p:spPr>
          <a:xfrm>
            <a:off x="19050" y="-696100"/>
            <a:ext cx="9105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Poppins"/>
                <a:ea typeface="Poppins"/>
                <a:cs typeface="Poppins"/>
                <a:sym typeface="Poppins"/>
              </a:rPr>
              <a:t>OBJECTIVE</a:t>
            </a:r>
            <a:endParaRPr/>
          </a:p>
        </p:txBody>
      </p:sp>
      <p:cxnSp>
        <p:nvCxnSpPr>
          <p:cNvPr id="90" name="Google Shape;90;p17"/>
          <p:cNvCxnSpPr/>
          <p:nvPr/>
        </p:nvCxnSpPr>
        <p:spPr>
          <a:xfrm flipH="1">
            <a:off x="-138950" y="-556050"/>
            <a:ext cx="300" cy="718200"/>
          </a:xfrm>
          <a:prstGeom prst="straightConnector1">
            <a:avLst/>
          </a:prstGeom>
          <a:noFill/>
          <a:ln w="28575" cap="flat" cmpd="sng">
            <a:solidFill>
              <a:srgbClr val="FFFFFF"/>
            </a:solidFill>
            <a:prstDash val="dot"/>
            <a:round/>
            <a:headEnd type="none" w="med" len="med"/>
            <a:tailEnd type="none" w="med" len="med"/>
          </a:ln>
        </p:spPr>
      </p:cxnSp>
      <p:sp>
        <p:nvSpPr>
          <p:cNvPr id="91" name="Google Shape;91;p17"/>
          <p:cNvSpPr txBox="1">
            <a:spLocks noGrp="1"/>
          </p:cNvSpPr>
          <p:nvPr>
            <p:ph type="body" idx="1"/>
          </p:nvPr>
        </p:nvSpPr>
        <p:spPr>
          <a:xfrm>
            <a:off x="19050" y="2305950"/>
            <a:ext cx="9144000" cy="1553400"/>
          </a:xfrm>
          <a:prstGeom prst="rect">
            <a:avLst/>
          </a:prstGeom>
          <a:noFill/>
        </p:spPr>
        <p:txBody>
          <a:bodyPr spcFirstLastPara="1" wrap="square" lIns="91425" tIns="91425" rIns="91425" bIns="91425" anchor="t" anchorCtr="0">
            <a:noAutofit/>
          </a:bodyPr>
          <a:lstStyle/>
          <a:p>
            <a:pPr marL="0" lvl="0" indent="0" algn="ctr" rtl="0">
              <a:spcBef>
                <a:spcPts val="0"/>
              </a:spcBef>
              <a:spcAft>
                <a:spcPts val="0"/>
              </a:spcAft>
              <a:buNone/>
            </a:pPr>
            <a:r>
              <a:rPr lang="en" sz="3000" b="1">
                <a:solidFill>
                  <a:srgbClr val="B7B7B7"/>
                </a:solidFill>
                <a:latin typeface="Poppins"/>
                <a:ea typeface="Poppins"/>
                <a:cs typeface="Poppins"/>
                <a:sym typeface="Poppins"/>
              </a:rPr>
              <a:t>the invisible</a:t>
            </a:r>
            <a:r>
              <a:rPr lang="en" sz="4800" b="1">
                <a:solidFill>
                  <a:schemeClr val="dk1"/>
                </a:solidFill>
                <a:latin typeface="Poppins"/>
                <a:ea typeface="Poppins"/>
                <a:cs typeface="Poppins"/>
                <a:sym typeface="Poppins"/>
              </a:rPr>
              <a:t> </a:t>
            </a:r>
            <a:r>
              <a:rPr lang="en" sz="4800" b="1">
                <a:solidFill>
                  <a:srgbClr val="FFFF00"/>
                </a:solidFill>
                <a:latin typeface="Poppins"/>
                <a:ea typeface="Poppins"/>
                <a:cs typeface="Poppins"/>
                <a:sym typeface="Poppins"/>
              </a:rPr>
              <a:t>visible</a:t>
            </a:r>
            <a:endParaRPr sz="4800" b="1">
              <a:solidFill>
                <a:srgbClr val="FFFF00"/>
              </a:solidFill>
              <a:latin typeface="Poppins"/>
              <a:ea typeface="Poppins"/>
              <a:cs typeface="Poppins"/>
              <a:sym typeface="Poppins"/>
            </a:endParaRPr>
          </a:p>
        </p:txBody>
      </p:sp>
      <p:sp>
        <p:nvSpPr>
          <p:cNvPr id="92" name="Google Shape;92;p17"/>
          <p:cNvSpPr txBox="1">
            <a:spLocks noGrp="1"/>
          </p:cNvSpPr>
          <p:nvPr>
            <p:ph type="body" idx="1"/>
          </p:nvPr>
        </p:nvSpPr>
        <p:spPr>
          <a:xfrm>
            <a:off x="-62750" y="1717600"/>
            <a:ext cx="9144000" cy="718200"/>
          </a:xfrm>
          <a:prstGeom prst="rect">
            <a:avLst/>
          </a:prstGeom>
          <a:noFill/>
        </p:spPr>
        <p:txBody>
          <a:bodyPr spcFirstLastPara="1" wrap="square" lIns="91425" tIns="91425" rIns="91425" bIns="91425" anchor="t" anchorCtr="0">
            <a:noAutofit/>
          </a:bodyPr>
          <a:lstStyle/>
          <a:p>
            <a:pPr marL="0" lvl="0" indent="0" algn="ctr" rtl="0">
              <a:spcBef>
                <a:spcPts val="0"/>
              </a:spcBef>
              <a:spcAft>
                <a:spcPts val="0"/>
              </a:spcAft>
              <a:buNone/>
            </a:pPr>
            <a:r>
              <a:rPr lang="en" sz="3000" b="1">
                <a:solidFill>
                  <a:srgbClr val="F3F3F3"/>
                </a:solidFill>
                <a:latin typeface="Poppins"/>
                <a:ea typeface="Poppins"/>
                <a:cs typeface="Poppins"/>
                <a:sym typeface="Poppins"/>
              </a:rPr>
              <a:t>We make</a:t>
            </a:r>
            <a:endParaRPr sz="4800" b="1">
              <a:solidFill>
                <a:srgbClr val="F3F3F3"/>
              </a:solidFill>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99" name="Google Shape;99;p18"/>
          <p:cNvPicPr preferRelativeResize="0"/>
          <p:nvPr/>
        </p:nvPicPr>
        <p:blipFill rotWithShape="1">
          <a:blip r:embed="rId3">
            <a:alphaModFix/>
          </a:blip>
          <a:srcRect r="189"/>
          <a:stretch/>
        </p:blipFill>
        <p:spPr>
          <a:xfrm>
            <a:off x="17413" y="0"/>
            <a:ext cx="9126576"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19"/>
          <p:cNvPicPr preferRelativeResize="0"/>
          <p:nvPr/>
        </p:nvPicPr>
        <p:blipFill>
          <a:blip r:embed="rId3">
            <a:alphaModFix amt="30000"/>
          </a:blip>
          <a:stretch>
            <a:fillRect/>
          </a:stretch>
        </p:blipFill>
        <p:spPr>
          <a:xfrm>
            <a:off x="19050" y="9525"/>
            <a:ext cx="9105900" cy="5124450"/>
          </a:xfrm>
          <a:prstGeom prst="rect">
            <a:avLst/>
          </a:prstGeom>
          <a:noFill/>
          <a:ln w="9525" cap="flat" cmpd="sng">
            <a:solidFill>
              <a:srgbClr val="FFFFFF"/>
            </a:solidFill>
            <a:prstDash val="solid"/>
            <a:round/>
            <a:headEnd type="none" w="sm" len="sm"/>
            <a:tailEnd type="none" w="sm" len="sm"/>
          </a:ln>
        </p:spPr>
      </p:pic>
      <p:sp>
        <p:nvSpPr>
          <p:cNvPr id="105" name="Google Shape;105;p19"/>
          <p:cNvSpPr txBox="1">
            <a:spLocks noGrp="1"/>
          </p:cNvSpPr>
          <p:nvPr>
            <p:ph type="body" idx="1"/>
          </p:nvPr>
        </p:nvSpPr>
        <p:spPr>
          <a:xfrm>
            <a:off x="914425" y="1278688"/>
            <a:ext cx="5692200" cy="7215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latin typeface="Poppins"/>
                <a:ea typeface="Poppins"/>
                <a:cs typeface="Poppins"/>
                <a:sym typeface="Poppins"/>
              </a:rPr>
              <a:t>spatial sound </a:t>
            </a:r>
            <a:r>
              <a:rPr lang="en" sz="3000">
                <a:solidFill>
                  <a:srgbClr val="FFFFFF"/>
                </a:solidFill>
                <a:latin typeface="Poppins"/>
                <a:ea typeface="Poppins"/>
                <a:cs typeface="Poppins"/>
                <a:sym typeface="Poppins"/>
              </a:rPr>
              <a:t>designer</a:t>
            </a:r>
            <a:endParaRPr sz="3000">
              <a:solidFill>
                <a:srgbClr val="FFFFFF"/>
              </a:solidFill>
              <a:latin typeface="Poppins"/>
              <a:ea typeface="Poppins"/>
              <a:cs typeface="Poppins"/>
              <a:sym typeface="Poppins"/>
            </a:endParaRPr>
          </a:p>
        </p:txBody>
      </p:sp>
      <p:sp>
        <p:nvSpPr>
          <p:cNvPr id="106" name="Google Shape;106;p19"/>
          <p:cNvSpPr txBox="1">
            <a:spLocks noGrp="1"/>
          </p:cNvSpPr>
          <p:nvPr>
            <p:ph type="title"/>
          </p:nvPr>
        </p:nvSpPr>
        <p:spPr>
          <a:xfrm>
            <a:off x="19050" y="-696100"/>
            <a:ext cx="9105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Poppins"/>
                <a:ea typeface="Poppins"/>
                <a:cs typeface="Poppins"/>
                <a:sym typeface="Poppins"/>
              </a:rPr>
              <a:t>WHAT WE DID</a:t>
            </a:r>
            <a:endParaRPr/>
          </a:p>
        </p:txBody>
      </p:sp>
      <p:sp>
        <p:nvSpPr>
          <p:cNvPr id="107" name="Google Shape;107;p19"/>
          <p:cNvSpPr txBox="1">
            <a:spLocks noGrp="1"/>
          </p:cNvSpPr>
          <p:nvPr>
            <p:ph type="body" idx="1"/>
          </p:nvPr>
        </p:nvSpPr>
        <p:spPr>
          <a:xfrm>
            <a:off x="1878300" y="2202150"/>
            <a:ext cx="3448200" cy="8916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latin typeface="Poppins"/>
                <a:ea typeface="Poppins"/>
                <a:cs typeface="Poppins"/>
                <a:sym typeface="Poppins"/>
              </a:rPr>
              <a:t>ios developer</a:t>
            </a:r>
            <a:endParaRPr sz="3600" b="1">
              <a:solidFill>
                <a:schemeClr val="dk1"/>
              </a:solidFill>
              <a:latin typeface="Poppins"/>
              <a:ea typeface="Poppins"/>
              <a:cs typeface="Poppins"/>
              <a:sym typeface="Poppins"/>
            </a:endParaRPr>
          </a:p>
        </p:txBody>
      </p:sp>
      <p:sp>
        <p:nvSpPr>
          <p:cNvPr id="108" name="Google Shape;108;p19"/>
          <p:cNvSpPr txBox="1">
            <a:spLocks noGrp="1"/>
          </p:cNvSpPr>
          <p:nvPr>
            <p:ph type="body" idx="1"/>
          </p:nvPr>
        </p:nvSpPr>
        <p:spPr>
          <a:xfrm>
            <a:off x="4251975" y="2658125"/>
            <a:ext cx="4514700" cy="8916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FFFF"/>
                </a:solidFill>
                <a:latin typeface="Poppins"/>
                <a:ea typeface="Poppins"/>
                <a:cs typeface="Poppins"/>
                <a:sym typeface="Poppins"/>
              </a:rPr>
              <a:t>acoustic </a:t>
            </a:r>
            <a:r>
              <a:rPr lang="en" sz="3600">
                <a:solidFill>
                  <a:srgbClr val="FFFFFF"/>
                </a:solidFill>
                <a:latin typeface="Poppins"/>
                <a:ea typeface="Poppins"/>
                <a:cs typeface="Poppins"/>
                <a:sym typeface="Poppins"/>
              </a:rPr>
              <a:t>researcher</a:t>
            </a:r>
            <a:endParaRPr sz="3600" b="1">
              <a:solidFill>
                <a:schemeClr val="dk1"/>
              </a:solidFill>
              <a:latin typeface="Poppins"/>
              <a:ea typeface="Poppins"/>
              <a:cs typeface="Poppins"/>
              <a:sym typeface="Poppins"/>
            </a:endParaRPr>
          </a:p>
        </p:txBody>
      </p:sp>
      <p:sp>
        <p:nvSpPr>
          <p:cNvPr id="109" name="Google Shape;109;p19"/>
          <p:cNvSpPr txBox="1">
            <a:spLocks noGrp="1"/>
          </p:cNvSpPr>
          <p:nvPr>
            <p:ph type="body" idx="1"/>
          </p:nvPr>
        </p:nvSpPr>
        <p:spPr>
          <a:xfrm>
            <a:off x="5516875" y="1785025"/>
            <a:ext cx="1806000" cy="9087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sz="4800">
                <a:solidFill>
                  <a:srgbClr val="FFFFFF"/>
                </a:solidFill>
                <a:latin typeface="Poppins"/>
                <a:ea typeface="Poppins"/>
                <a:cs typeface="Poppins"/>
                <a:sym typeface="Poppins"/>
              </a:rPr>
              <a:t>nigel</a:t>
            </a:r>
            <a:endParaRPr sz="4800" b="1">
              <a:solidFill>
                <a:schemeClr val="dk1"/>
              </a:solidFill>
              <a:latin typeface="Poppins"/>
              <a:ea typeface="Poppins"/>
              <a:cs typeface="Poppins"/>
              <a:sym typeface="Poppins"/>
            </a:endParaRPr>
          </a:p>
        </p:txBody>
      </p:sp>
      <p:sp>
        <p:nvSpPr>
          <p:cNvPr id="110" name="Google Shape;110;p19"/>
          <p:cNvSpPr txBox="1">
            <a:spLocks noGrp="1"/>
          </p:cNvSpPr>
          <p:nvPr>
            <p:ph type="body" idx="1"/>
          </p:nvPr>
        </p:nvSpPr>
        <p:spPr>
          <a:xfrm>
            <a:off x="1588750" y="3219425"/>
            <a:ext cx="5597100" cy="10503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sz="4400">
                <a:solidFill>
                  <a:srgbClr val="FFFFFF"/>
                </a:solidFill>
                <a:latin typeface="Poppins"/>
                <a:ea typeface="Poppins"/>
                <a:cs typeface="Poppins"/>
                <a:sym typeface="Poppins"/>
              </a:rPr>
              <a:t>creative </a:t>
            </a:r>
            <a:r>
              <a:rPr lang="en" sz="3600">
                <a:solidFill>
                  <a:srgbClr val="FFFFFF"/>
                </a:solidFill>
                <a:latin typeface="Poppins"/>
                <a:ea typeface="Poppins"/>
                <a:cs typeface="Poppins"/>
                <a:sym typeface="Poppins"/>
              </a:rPr>
              <a:t>designer</a:t>
            </a:r>
            <a:endParaRPr sz="3600" b="1">
              <a:solidFill>
                <a:srgbClr val="FFFFFF"/>
              </a:solidFill>
              <a:latin typeface="Poppins"/>
              <a:ea typeface="Poppins"/>
              <a:cs typeface="Poppins"/>
              <a:sym typeface="Poppins"/>
            </a:endParaRPr>
          </a:p>
          <a:p>
            <a:pPr marL="0" lvl="0" indent="0" algn="ctr" rtl="0">
              <a:spcBef>
                <a:spcPts val="0"/>
              </a:spcBef>
              <a:spcAft>
                <a:spcPts val="0"/>
              </a:spcAft>
              <a:buClr>
                <a:schemeClr val="dk1"/>
              </a:buClr>
              <a:buSzPts val="1100"/>
              <a:buFont typeface="Arial"/>
              <a:buNone/>
            </a:pPr>
            <a:endParaRPr sz="4800" b="1">
              <a:solidFill>
                <a:schemeClr val="dk1"/>
              </a:solidFill>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20"/>
          <p:cNvPicPr preferRelativeResize="0"/>
          <p:nvPr/>
        </p:nvPicPr>
        <p:blipFill>
          <a:blip r:embed="rId3">
            <a:alphaModFix amt="30000"/>
          </a:blip>
          <a:stretch>
            <a:fillRect/>
          </a:stretch>
        </p:blipFill>
        <p:spPr>
          <a:xfrm>
            <a:off x="19050" y="9525"/>
            <a:ext cx="9105900" cy="5124450"/>
          </a:xfrm>
          <a:prstGeom prst="rect">
            <a:avLst/>
          </a:prstGeom>
          <a:noFill/>
          <a:ln w="9525" cap="flat" cmpd="sng">
            <a:solidFill>
              <a:srgbClr val="FFFFFF"/>
            </a:solidFill>
            <a:prstDash val="solid"/>
            <a:round/>
            <a:headEnd type="none" w="sm" len="sm"/>
            <a:tailEnd type="none" w="sm" len="sm"/>
          </a:ln>
        </p:spPr>
      </p:pic>
      <p:pic>
        <p:nvPicPr>
          <p:cNvPr id="116" name="Google Shape;116;p20"/>
          <p:cNvPicPr preferRelativeResize="0"/>
          <p:nvPr/>
        </p:nvPicPr>
        <p:blipFill>
          <a:blip r:embed="rId4">
            <a:alphaModFix/>
          </a:blip>
          <a:stretch>
            <a:fillRect/>
          </a:stretch>
        </p:blipFill>
        <p:spPr>
          <a:xfrm>
            <a:off x="1591113" y="334925"/>
            <a:ext cx="5961774" cy="44736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10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Google Shape;121;p21"/>
          <p:cNvPicPr preferRelativeResize="0"/>
          <p:nvPr/>
        </p:nvPicPr>
        <p:blipFill>
          <a:blip r:embed="rId3">
            <a:alphaModFix amt="30000"/>
          </a:blip>
          <a:stretch>
            <a:fillRect/>
          </a:stretch>
        </p:blipFill>
        <p:spPr>
          <a:xfrm>
            <a:off x="19050" y="9525"/>
            <a:ext cx="9105900" cy="5124450"/>
          </a:xfrm>
          <a:prstGeom prst="rect">
            <a:avLst/>
          </a:prstGeom>
          <a:noFill/>
          <a:ln w="9525" cap="flat" cmpd="sng">
            <a:solidFill>
              <a:srgbClr val="FFFFFF"/>
            </a:solidFill>
            <a:prstDash val="solid"/>
            <a:round/>
            <a:headEnd type="none" w="sm" len="sm"/>
            <a:tailEnd type="none" w="sm" len="sm"/>
          </a:ln>
        </p:spPr>
      </p:pic>
      <p:pic>
        <p:nvPicPr>
          <p:cNvPr id="122" name="Google Shape;122;p21"/>
          <p:cNvPicPr preferRelativeResize="0"/>
          <p:nvPr/>
        </p:nvPicPr>
        <p:blipFill>
          <a:blip r:embed="rId4">
            <a:alphaModFix/>
          </a:blip>
          <a:stretch>
            <a:fillRect/>
          </a:stretch>
        </p:blipFill>
        <p:spPr>
          <a:xfrm>
            <a:off x="3017530" y="342325"/>
            <a:ext cx="3209475" cy="2408365"/>
          </a:xfrm>
          <a:prstGeom prst="rect">
            <a:avLst/>
          </a:prstGeom>
          <a:noFill/>
          <a:ln>
            <a:noFill/>
          </a:ln>
        </p:spPr>
      </p:pic>
      <p:sp>
        <p:nvSpPr>
          <p:cNvPr id="123" name="Google Shape;123;p21"/>
          <p:cNvSpPr txBox="1">
            <a:spLocks noGrp="1"/>
          </p:cNvSpPr>
          <p:nvPr>
            <p:ph type="body" idx="1"/>
          </p:nvPr>
        </p:nvSpPr>
        <p:spPr>
          <a:xfrm>
            <a:off x="0" y="3058725"/>
            <a:ext cx="9144000" cy="582300"/>
          </a:xfrm>
          <a:prstGeom prst="rect">
            <a:avLst/>
          </a:prstGeom>
          <a:solidFill>
            <a:srgbClr val="FFFF00"/>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400" b="1">
                <a:solidFill>
                  <a:srgbClr val="434343"/>
                </a:solidFill>
                <a:latin typeface="Poppins"/>
                <a:ea typeface="Poppins"/>
                <a:cs typeface="Poppins"/>
                <a:sym typeface="Poppins"/>
              </a:rPr>
              <a:t>IMAGE ANALYSIS → SOUND RETRIEVAL → SPATIALISATION</a:t>
            </a:r>
            <a:endParaRPr sz="2400" b="1">
              <a:solidFill>
                <a:srgbClr val="434343"/>
              </a:solidFill>
              <a:latin typeface="Poppins"/>
              <a:ea typeface="Poppins"/>
              <a:cs typeface="Poppins"/>
              <a:sym typeface="Poppins"/>
            </a:endParaRPr>
          </a:p>
        </p:txBody>
      </p:sp>
      <p:pic>
        <p:nvPicPr>
          <p:cNvPr id="124" name="Google Shape;124;p21"/>
          <p:cNvPicPr preferRelativeResize="0"/>
          <p:nvPr/>
        </p:nvPicPr>
        <p:blipFill>
          <a:blip r:embed="rId5">
            <a:alphaModFix/>
          </a:blip>
          <a:stretch>
            <a:fillRect/>
          </a:stretch>
        </p:blipFill>
        <p:spPr>
          <a:xfrm>
            <a:off x="4460952" y="3952862"/>
            <a:ext cx="3113373" cy="487675"/>
          </a:xfrm>
          <a:prstGeom prst="rect">
            <a:avLst/>
          </a:prstGeom>
          <a:noFill/>
          <a:ln>
            <a:noFill/>
          </a:ln>
        </p:spPr>
      </p:pic>
      <p:pic>
        <p:nvPicPr>
          <p:cNvPr id="125" name="Google Shape;125;p21"/>
          <p:cNvPicPr preferRelativeResize="0"/>
          <p:nvPr/>
        </p:nvPicPr>
        <p:blipFill>
          <a:blip r:embed="rId6">
            <a:alphaModFix/>
          </a:blip>
          <a:stretch>
            <a:fillRect/>
          </a:stretch>
        </p:blipFill>
        <p:spPr>
          <a:xfrm>
            <a:off x="1627600" y="4004300"/>
            <a:ext cx="2715800" cy="384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10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485</Words>
  <Application>Microsoft Office PowerPoint</Application>
  <PresentationFormat>On-screen Show (16:9)</PresentationFormat>
  <Paragraphs>70</Paragraphs>
  <Slides>16</Slides>
  <Notes>16</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Poppins</vt:lpstr>
      <vt:lpstr>Poppins Medium</vt:lpstr>
      <vt:lpstr>Simple Dark</vt:lpstr>
      <vt:lpstr>PowerPoint Presentation</vt:lpstr>
      <vt:lpstr>STATE OF PLAY</vt:lpstr>
      <vt:lpstr>PowerPoint Presentation</vt:lpstr>
      <vt:lpstr>PowerPoint Presentation</vt:lpstr>
      <vt:lpstr>OBJECTIVE</vt:lpstr>
      <vt:lpstr>PowerPoint Presentation</vt:lpstr>
      <vt:lpstr>WHAT WE DID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Potential </vt:lpstr>
      <vt:lpstr>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wenyi.sun@ucdconnect.ie</cp:lastModifiedBy>
  <cp:revision>1</cp:revision>
  <dcterms:modified xsi:type="dcterms:W3CDTF">2019-11-26T18:45:37Z</dcterms:modified>
</cp:coreProperties>
</file>